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jStYKNS4/nc0z0g6nDrfVEraex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DBCAE4-6587-4F91-80FF-702703F822E9}">
  <a:tblStyle styleId="{AEDBCAE4-6587-4F91-80FF-702703F822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7603" autoAdjust="0"/>
  </p:normalViewPr>
  <p:slideViewPr>
    <p:cSldViewPr snapToGrid="0">
      <p:cViewPr varScale="1">
        <p:scale>
          <a:sx n="111" d="100"/>
          <a:sy n="111" d="100"/>
        </p:scale>
        <p:origin x="161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 MINH DUY" userId="edce383e-f428-4602-b4a5-4fd5df18f9cc" providerId="ADAL" clId="{CC64C30A-644D-4436-9B5F-E2E6827719F3}"/>
    <pc:docChg chg="modSld">
      <pc:chgData name="DO MINH DUY" userId="edce383e-f428-4602-b4a5-4fd5df18f9cc" providerId="ADAL" clId="{CC64C30A-644D-4436-9B5F-E2E6827719F3}" dt="2023-09-20T14:21:43.342" v="1" actId="1036"/>
      <pc:docMkLst>
        <pc:docMk/>
      </pc:docMkLst>
      <pc:sldChg chg="modSp mod">
        <pc:chgData name="DO MINH DUY" userId="edce383e-f428-4602-b4a5-4fd5df18f9cc" providerId="ADAL" clId="{CC64C30A-644D-4436-9B5F-E2E6827719F3}" dt="2023-09-20T14:21:43.342" v="1" actId="1036"/>
        <pc:sldMkLst>
          <pc:docMk/>
          <pc:sldMk cId="0" sldId="282"/>
        </pc:sldMkLst>
        <pc:spChg chg="mod">
          <ac:chgData name="DO MINH DUY" userId="edce383e-f428-4602-b4a5-4fd5df18f9cc" providerId="ADAL" clId="{CC64C30A-644D-4436-9B5F-E2E6827719F3}" dt="2023-09-20T14:21:43.342" v="1" actId="1036"/>
          <ac:spMkLst>
            <pc:docMk/>
            <pc:sldMk cId="0" sldId="282"/>
            <ac:spMk id="30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/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25" tIns="45600" rIns="91225" bIns="45600" anchor="t" anchorCtr="0">
            <a:noAutofit/>
          </a:bodyPr>
          <a:lstStyle/>
          <a:p>
            <a:pPr marL="461963" lvl="2" indent="-2333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∙"/>
            </a:pPr>
            <a:r>
              <a:rPr lang="en-US" sz="1600"/>
              <a:t>Every presentation begins with a speaker.</a:t>
            </a:r>
            <a:endParaRPr/>
          </a:p>
          <a:p>
            <a:pPr marL="461963" lvl="2" indent="-23336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∙"/>
            </a:pPr>
            <a:r>
              <a:rPr lang="en-US" sz="1600"/>
              <a:t>Your success as a speaker begins with you.</a:t>
            </a:r>
            <a:endParaRPr/>
          </a:p>
          <a:p>
            <a:pPr marL="461963" lvl="2" indent="-23336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∙"/>
            </a:pPr>
            <a:r>
              <a:rPr lang="en-US" sz="1600"/>
              <a:t>You will be asked to speak for a variety of reasons.</a:t>
            </a:r>
            <a:endParaRPr/>
          </a:p>
          <a:p>
            <a:pPr marL="461963" lvl="2" indent="-23336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∙"/>
            </a:pPr>
            <a:r>
              <a:rPr lang="en-US" sz="1600"/>
              <a:t>Make the best of the situation and be glad for the experience.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1" name="Google Shape;35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59" name="Google Shape;35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4"/>
          <p:cNvSpPr txBox="1"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body" idx="1"/>
          </p:nvPr>
        </p:nvSpPr>
        <p:spPr>
          <a:xfrm>
            <a:off x="11826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body" idx="2"/>
          </p:nvPr>
        </p:nvSpPr>
        <p:spPr>
          <a:xfrm>
            <a:off x="51450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5" descr="ACE logo-Colour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9350" y="6056313"/>
            <a:ext cx="2152650" cy="49688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4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AB5E4"/>
            </a:gs>
            <a:gs pos="50000">
              <a:srgbClr val="C2D1ED"/>
            </a:gs>
            <a:gs pos="100000">
              <a:srgbClr val="E1E8F5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jp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about:blan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eTTR7d1jr9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/>
        </p:nvSpPr>
        <p:spPr>
          <a:xfrm>
            <a:off x="647700" y="2694801"/>
            <a:ext cx="7848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COURSE ORIENTATION</a:t>
            </a:r>
            <a:r>
              <a:rPr lang="en-US" sz="4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3657600" y="4800600"/>
            <a:ext cx="54864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Đỗ Thị Diệu Ngọc</a:t>
            </a: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lang="en-US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School of Languages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dtdngoc@hcmiu.edu.vn</a:t>
            </a:r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685800" y="1143000"/>
            <a:ext cx="7543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Warmly welcome, students of Speaking AE2 ☺ 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838200" y="236538"/>
            <a:ext cx="7793038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ASSESSMENT</a:t>
            </a:r>
            <a:endParaRPr/>
          </a:p>
        </p:txBody>
      </p:sp>
      <p:graphicFrame>
        <p:nvGraphicFramePr>
          <p:cNvPr id="164" name="Google Shape;164;p10"/>
          <p:cNvGraphicFramePr/>
          <p:nvPr/>
        </p:nvGraphicFramePr>
        <p:xfrm>
          <a:off x="304800" y="1143000"/>
          <a:ext cx="8367700" cy="5153000"/>
        </p:xfrm>
        <a:graphic>
          <a:graphicData uri="http://schemas.openxmlformats.org/drawingml/2006/table">
            <a:tbl>
              <a:tblPr>
                <a:noFill/>
                <a:tableStyleId>{AEDBCAE4-6587-4F91-80FF-702703F822E9}</a:tableStyleId>
              </a:tblPr>
              <a:tblGrid>
                <a:gridCol w="61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No.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Assessment Task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Scoring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Weighting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On-going Assessment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(discussion, group presentation, individual presentation, and so on)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1" u="none" strike="noStrike" cap="none">
                          <a:solidFill>
                            <a:schemeClr val="accen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(It is requested that lecturers collect students’ scripts or any type of evidence of their participation for fact check). </a:t>
                      </a:r>
                      <a:endParaRPr/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 of 100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30%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Mid-term Exam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</a:t>
                      </a: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Students will give a five-to-six minute informative presentation on a topic to be determined)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 of 100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30%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Exam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</a:t>
                      </a: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Students will deliver a seven-to-eight minute persuasive presentation on a topic to be determined.)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 of 100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40%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779303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LESSON 1</a:t>
            </a:r>
            <a:r>
              <a:rPr lang="en-US"/>
              <a:t> </a:t>
            </a:r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8077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4000" b="1"/>
              <a:t>PRESENTATION AND PUBLIC SPEAKING </a:t>
            </a:r>
            <a:r>
              <a:rPr lang="en-US"/>
              <a:t> </a:t>
            </a:r>
            <a:endParaRPr/>
          </a:p>
        </p:txBody>
      </p:sp>
      <p:pic>
        <p:nvPicPr>
          <p:cNvPr id="171" name="Google Shape;171;p11" descr="http://blog.laptopmag.com/wpress/wp-content/uploads/2012/01/presenter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76600"/>
            <a:ext cx="413067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1" descr="http://miamipublicspeakers.com/wp-content/uploads/2012/05/Presenter-Speaking-to-Audience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8975" y="3276600"/>
            <a:ext cx="464502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>
            <a:spLocks noGrp="1"/>
          </p:cNvSpPr>
          <p:nvPr>
            <p:ph type="title" idx="4294967295"/>
          </p:nvPr>
        </p:nvSpPr>
        <p:spPr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/>
              <a:t>Some different types of oral communication</a:t>
            </a:r>
            <a:r>
              <a:rPr lang="en-US" b="1"/>
              <a:t> </a:t>
            </a:r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body" idx="4294967295"/>
          </p:nvPr>
        </p:nvSpPr>
        <p:spPr>
          <a:xfrm>
            <a:off x="4191000" y="1752600"/>
            <a:ext cx="49530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spoken exchanges of thoughts,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opinions, feelings...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are usually businesslike,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technical, professional, or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scientific; audience is likely more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specialized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public events like a dedication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speech, a political speech,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etc.;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audience is likely to be general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/>
          </a:p>
        </p:txBody>
      </p:sp>
      <p:sp>
        <p:nvSpPr>
          <p:cNvPr id="179" name="Google Shape;179;p12"/>
          <p:cNvSpPr/>
          <p:nvPr/>
        </p:nvSpPr>
        <p:spPr>
          <a:xfrm>
            <a:off x="914400" y="1828800"/>
            <a:ext cx="2971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Conversation: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7432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7432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7432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Presentation:</a:t>
            </a:r>
            <a:endParaRPr/>
          </a:p>
          <a:p>
            <a:pPr marL="342900" marR="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Speech:</a:t>
            </a:r>
            <a:endParaRPr/>
          </a:p>
          <a:p>
            <a:pPr marL="342900" marR="0" lvl="0" indent="-251459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7432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/>
        </p:nvSpPr>
        <p:spPr>
          <a:xfrm>
            <a:off x="685800" y="609600"/>
            <a:ext cx="792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THE FOCUS OF OUR COURSE?</a:t>
            </a:r>
            <a:endParaRPr/>
          </a:p>
        </p:txBody>
      </p:sp>
      <p:sp>
        <p:nvSpPr>
          <p:cNvPr id="185" name="Google Shape;185;p13"/>
          <p:cNvSpPr/>
          <p:nvPr/>
        </p:nvSpPr>
        <p:spPr>
          <a:xfrm>
            <a:off x="2286000" y="1828800"/>
            <a:ext cx="4876800" cy="28956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Presentation </a:t>
            </a:r>
            <a:endParaRPr/>
          </a:p>
        </p:txBody>
      </p:sp>
      <p:sp>
        <p:nvSpPr>
          <p:cNvPr id="186" name="Google Shape;186;p13"/>
          <p:cNvSpPr txBox="1"/>
          <p:nvPr/>
        </p:nvSpPr>
        <p:spPr>
          <a:xfrm>
            <a:off x="3276600" y="2209800"/>
            <a:ext cx="2819400" cy="114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600" y="1752600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4838700"/>
            <a:ext cx="30384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4238625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7400" y="4800600"/>
            <a:ext cx="2619375" cy="1743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14"/>
          <p:cNvGraphicFramePr/>
          <p:nvPr/>
        </p:nvGraphicFramePr>
        <p:xfrm>
          <a:off x="4648200" y="1752600"/>
          <a:ext cx="1722438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722438" imgH="2514600" progId="MS_ClipArt_Gallery.2">
                  <p:embed/>
                </p:oleObj>
              </mc:Choice>
              <mc:Fallback>
                <p:oleObj r:id="rId7" imgW="1722438" imgH="2514600" progId="MS_ClipArt_Gallery.2">
                  <p:embed/>
                  <p:pic>
                    <p:nvPicPr>
                      <p:cNvPr id="195" name="Google Shape;195;p14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4648200" y="1752600"/>
                        <a:ext cx="1722438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" name="Google Shape;196;p14"/>
          <p:cNvSpPr txBox="1"/>
          <p:nvPr/>
        </p:nvSpPr>
        <p:spPr>
          <a:xfrm>
            <a:off x="457200" y="3810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PRESENTER DO YOU PREFER TO BECOME?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52638" y="1749425"/>
            <a:ext cx="2519362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 descr="smalltongueti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76200" y="1749425"/>
            <a:ext cx="256857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body" idx="4294967295"/>
          </p:nvPr>
        </p:nvSpPr>
        <p:spPr>
          <a:xfrm>
            <a:off x="195263" y="304800"/>
            <a:ext cx="8650287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 b="1"/>
              <a:t>Who’s your favorite speaker and why? </a:t>
            </a:r>
            <a:endParaRPr/>
          </a:p>
        </p:txBody>
      </p:sp>
      <p:pic>
        <p:nvPicPr>
          <p:cNvPr id="204" name="Google Shape;2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667000"/>
            <a:ext cx="4114800" cy="224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2600" y="1923256"/>
            <a:ext cx="24892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 idx="4294967295"/>
          </p:nvPr>
        </p:nvSpPr>
        <p:spPr>
          <a:xfrm>
            <a:off x="838200" y="381000"/>
            <a:ext cx="779303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 makes a good speaker?</a:t>
            </a:r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body" idx="4294967295"/>
          </p:nvPr>
        </p:nvSpPr>
        <p:spPr>
          <a:xfrm>
            <a:off x="1673225" y="2017713"/>
            <a:ext cx="74707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Knowledge of subject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Preparation of material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Personal credibility 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Manner of speaking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Enthusiasm for speaking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Sensitivity to audience</a:t>
            </a:r>
            <a:endParaRPr/>
          </a:p>
          <a:p>
            <a:pPr marL="342900" lvl="0" indent="-1651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/>
          </a:p>
          <a:p>
            <a:pPr marL="342900" lvl="0" indent="-342900" algn="l" rtl="0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381000" y="1295400"/>
            <a:ext cx="8305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“You can have brilliant ideas, but if you can’t get them across, your ideas won’t get you anywhere.”</a:t>
            </a:r>
            <a:br>
              <a:rPr lang="en-US" sz="2400"/>
            </a:br>
            <a:r>
              <a:rPr lang="en-US"/>
              <a:t>                              </a:t>
            </a:r>
            <a:r>
              <a:rPr lang="en-US" sz="2800" i="1"/>
              <a:t> </a:t>
            </a:r>
            <a:r>
              <a:rPr lang="en-US" sz="2000" i="1"/>
              <a:t>Lee Iacocca</a:t>
            </a:r>
            <a:endParaRPr sz="2800" i="1"/>
          </a:p>
        </p:txBody>
      </p:sp>
      <p:sp>
        <p:nvSpPr>
          <p:cNvPr id="218" name="Google Shape;218;p17"/>
          <p:cNvSpPr txBox="1"/>
          <p:nvPr/>
        </p:nvSpPr>
        <p:spPr>
          <a:xfrm>
            <a:off x="990600" y="381000"/>
            <a:ext cx="731520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DO THE AUTHORS MEAN?</a:t>
            </a:r>
            <a:endParaRPr/>
          </a:p>
        </p:txBody>
      </p:sp>
      <p:sp>
        <p:nvSpPr>
          <p:cNvPr id="219" name="Google Shape;219;p17"/>
          <p:cNvSpPr/>
          <p:nvPr/>
        </p:nvSpPr>
        <p:spPr>
          <a:xfrm>
            <a:off x="457200" y="4083219"/>
            <a:ext cx="83058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"Half the world is composed of people who have something to say and can't; the other half have nothing to say and keep saying it."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Robert Frost</a:t>
            </a:r>
            <a:endParaRPr sz="28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8305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/>
              <a:t>What &amp; How: which is more important?</a:t>
            </a:r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body" idx="1"/>
          </p:nvPr>
        </p:nvSpPr>
        <p:spPr>
          <a:xfrm>
            <a:off x="0" y="1981200"/>
            <a:ext cx="49530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/>
              <a:t>	</a:t>
            </a:r>
            <a:endParaRPr/>
          </a:p>
        </p:txBody>
      </p:sp>
      <p:graphicFrame>
        <p:nvGraphicFramePr>
          <p:cNvPr id="226" name="Google Shape;226;p18"/>
          <p:cNvGraphicFramePr/>
          <p:nvPr/>
        </p:nvGraphicFramePr>
        <p:xfrm>
          <a:off x="2876550" y="2667000"/>
          <a:ext cx="3448050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448050" imgH="2489200" progId="Excel.Chart.8">
                  <p:embed/>
                </p:oleObj>
              </mc:Choice>
              <mc:Fallback>
                <p:oleObj r:id="rId3" imgW="3448050" imgH="2489200" progId="Excel.Chart.8">
                  <p:embed/>
                  <p:pic>
                    <p:nvPicPr>
                      <p:cNvPr id="226" name="Google Shape;226;p18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2876550" y="2667000"/>
                        <a:ext cx="3448050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" name="Google Shape;227;p18"/>
          <p:cNvSpPr txBox="1"/>
          <p:nvPr/>
        </p:nvSpPr>
        <p:spPr>
          <a:xfrm>
            <a:off x="762000" y="4648200"/>
            <a:ext cx="2066925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70%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communicate it</a:t>
            </a:r>
            <a:endParaRPr/>
          </a:p>
        </p:txBody>
      </p:sp>
      <p:sp>
        <p:nvSpPr>
          <p:cNvPr id="228" name="Google Shape;228;p18"/>
          <p:cNvSpPr txBox="1"/>
          <p:nvPr/>
        </p:nvSpPr>
        <p:spPr>
          <a:xfrm>
            <a:off x="4724400" y="1828800"/>
            <a:ext cx="29899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30%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 know</a:t>
            </a:r>
            <a:endParaRPr/>
          </a:p>
        </p:txBody>
      </p:sp>
      <p:sp>
        <p:nvSpPr>
          <p:cNvPr id="229" name="Google Shape;229;p18"/>
          <p:cNvSpPr txBox="1"/>
          <p:nvPr/>
        </p:nvSpPr>
        <p:spPr>
          <a:xfrm>
            <a:off x="5791200" y="5483225"/>
            <a:ext cx="21780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CGAP Direct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The 3Ps for effective communication</a:t>
            </a:r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body" idx="1"/>
          </p:nvPr>
        </p:nvSpPr>
        <p:spPr>
          <a:xfrm>
            <a:off x="990600" y="4876800"/>
            <a:ext cx="8153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 b="1"/>
              <a:t> Preparation             Practice            Presentation</a:t>
            </a:r>
            <a:endParaRPr/>
          </a:p>
        </p:txBody>
      </p:sp>
      <p:graphicFrame>
        <p:nvGraphicFramePr>
          <p:cNvPr id="236" name="Google Shape;236;p19"/>
          <p:cNvGraphicFramePr/>
          <p:nvPr/>
        </p:nvGraphicFramePr>
        <p:xfrm>
          <a:off x="1295400" y="2286000"/>
          <a:ext cx="19812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981200" imgH="1730375" progId="MS_ClipArt_Gallery.2">
                  <p:embed/>
                </p:oleObj>
              </mc:Choice>
              <mc:Fallback>
                <p:oleObj r:id="rId3" imgW="1981200" imgH="1730375" progId="MS_ClipArt_Gallery.2">
                  <p:embed/>
                  <p:pic>
                    <p:nvPicPr>
                      <p:cNvPr id="236" name="Google Shape;236;p19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295400" y="2286000"/>
                        <a:ext cx="19812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7" name="Google Shape;23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7600" y="2209800"/>
            <a:ext cx="2708275" cy="17383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19"/>
          <p:cNvGraphicFramePr/>
          <p:nvPr/>
        </p:nvGraphicFramePr>
        <p:xfrm>
          <a:off x="7086600" y="2057400"/>
          <a:ext cx="911225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11225" imgH="1838325" progId="MS_ClipArt_Gallery.2">
                  <p:embed/>
                </p:oleObj>
              </mc:Choice>
              <mc:Fallback>
                <p:oleObj r:id="rId6" imgW="911225" imgH="1838325" progId="MS_ClipArt_Gallery.2">
                  <p:embed/>
                  <p:pic>
                    <p:nvPicPr>
                      <p:cNvPr id="238" name="Google Shape;238;p19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7086600" y="2057400"/>
                        <a:ext cx="911225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838200" y="236538"/>
            <a:ext cx="7793038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INTRODUCTION</a:t>
            </a:r>
            <a:r>
              <a:rPr lang="en-US" sz="3200"/>
              <a:t> </a:t>
            </a:r>
            <a:r>
              <a:rPr lang="en-US" sz="3200" b="1"/>
              <a:t>TO SPEAKING AE2 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49788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1"/>
              <a:t>Speaking AE2 </a:t>
            </a:r>
            <a:r>
              <a:rPr lang="en-US" sz="2800"/>
              <a:t>provides students with the </a:t>
            </a:r>
            <a:r>
              <a:rPr lang="en-US" sz="2800" u="sng"/>
              <a:t>knowledge</a:t>
            </a:r>
            <a:r>
              <a:rPr lang="en-US" sz="2800"/>
              <a:t> and </a:t>
            </a:r>
            <a:r>
              <a:rPr lang="en-US" sz="2800" u="sng"/>
              <a:t>skills</a:t>
            </a:r>
            <a:r>
              <a:rPr lang="en-US" sz="2800"/>
              <a:t> needed to deliver effective presentations by: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/>
              <a:t>building up confidence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/>
              <a:t>preparing and planning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/>
              <a:t>using the appropriate language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/>
              <a:t>applying effective visual aids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/>
              <a:t>performing body language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/>
              <a:t>dealing with questions and responding to them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3200400" y="962025"/>
            <a:ext cx="3657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COURSE DESCRIPTION</a:t>
            </a:r>
            <a:endParaRPr/>
          </a:p>
        </p:txBody>
      </p:sp>
    </p:spTree>
  </p:cSld>
  <p:clrMapOvr>
    <a:masterClrMapping/>
  </p:clrMapOvr>
  <p:transition spd="slow">
    <p:circl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8229600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Trebuchet MS"/>
                <a:ea typeface="Trebuchet MS"/>
                <a:cs typeface="Trebuchet MS"/>
                <a:sym typeface="Trebuchet MS"/>
              </a:rPr>
              <a:t>The 4Cs for a good speaker</a:t>
            </a:r>
            <a:endParaRPr sz="3200" b="1"/>
          </a:p>
        </p:txBody>
      </p:sp>
      <p:pic>
        <p:nvPicPr>
          <p:cNvPr id="245" name="Google Shape;245;p20" descr="simplic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4475" y="4572000"/>
            <a:ext cx="1779588" cy="156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 descr="Brevit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2713" y="4495800"/>
            <a:ext cx="1597025" cy="156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 descr="Clarit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3375" y="1484313"/>
            <a:ext cx="1603375" cy="156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0"/>
          <p:cNvSpPr/>
          <p:nvPr/>
        </p:nvSpPr>
        <p:spPr>
          <a:xfrm>
            <a:off x="576263" y="1130300"/>
            <a:ext cx="3209925" cy="2046288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9" name="Google Shape;249;p20" descr="https://encrypted-tbn2.gstatic.com/images?q=tbn:ANd9GcRaya6Zdny8q0EYjJUuGBbxozAyh90nYUtX44yqMuJ-TW0oScFgM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2050" y="1414463"/>
            <a:ext cx="20383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Care</a:t>
            </a:r>
            <a:r>
              <a:rPr lang="en-US" b="1"/>
              <a:t> about your  audience</a:t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457200" y="2514600"/>
            <a:ext cx="8153400" cy="3236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Presentations are “by the people and </a:t>
            </a: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the people</a:t>
            </a: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.”</a:t>
            </a:r>
            <a:b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Without </a:t>
            </a: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care</a:t>
            </a: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your presentation, the audience won’t care about your message. </a:t>
            </a:r>
            <a:endParaRPr sz="2800" b="0" i="1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7" name="Google Shape;257;p21" descr="Human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520700"/>
            <a:ext cx="1566863" cy="164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838200" y="249238"/>
            <a:ext cx="5486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Clarify</a:t>
            </a:r>
            <a:r>
              <a:rPr lang="en-US" b="1"/>
              <a:t> your message</a:t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457200" y="2438400"/>
            <a:ext cx="8382000" cy="58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Know exactly </a:t>
            </a: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</a:t>
            </a: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you say and </a:t>
            </a: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</a:t>
            </a: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you say it. </a:t>
            </a:r>
            <a:endParaRPr/>
          </a:p>
        </p:txBody>
      </p:sp>
      <p:pic>
        <p:nvPicPr>
          <p:cNvPr id="265" name="Google Shape;265;p22" descr="Clar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457200"/>
            <a:ext cx="1603375" cy="156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-238125" y="401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Cut</a:t>
            </a:r>
            <a:r>
              <a:rPr lang="en-US" b="1"/>
              <a:t> the unnecessary</a:t>
            </a:r>
            <a:endParaRPr/>
          </a:p>
        </p:txBody>
      </p:sp>
      <p:pic>
        <p:nvPicPr>
          <p:cNvPr id="272" name="Google Shape;272;p23" descr="simplic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0" y="533400"/>
            <a:ext cx="1779588" cy="1566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/>
          <p:nvPr/>
        </p:nvSpPr>
        <p:spPr>
          <a:xfrm>
            <a:off x="457200" y="2133600"/>
            <a:ext cx="8077200" cy="39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“The most valuable of all talents is that of never using two words when one will do.”</a:t>
            </a:r>
            <a:endParaRPr/>
          </a:p>
          <a:p>
            <a:pPr marL="0" marR="0" lvl="0" indent="0" algn="l" rtl="0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				</a:t>
            </a:r>
            <a:r>
              <a:rPr lang="en-US" sz="20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Thomas Jefferson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b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/>
              <a:t>Control</a:t>
            </a:r>
            <a:r>
              <a:rPr lang="en-US" b="1"/>
              <a:t> your timing</a:t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57200" y="2133600"/>
            <a:ext cx="8077200" cy="301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“Time is gold.” Control the given time limit to score the best. </a:t>
            </a:r>
            <a:endParaRPr/>
          </a:p>
          <a:p>
            <a:pPr marL="0" marR="0" lvl="0" indent="0" algn="l" rtl="0"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					</a:t>
            </a:r>
            <a:endParaRPr/>
          </a:p>
          <a:p>
            <a:pPr marL="0" marR="0" lvl="0" indent="0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					</a:t>
            </a:r>
            <a:br>
              <a:rPr lang="en-US"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2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1" name="Google Shape;281;p24" descr="Brev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1800" y="381000"/>
            <a:ext cx="1597025" cy="156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>
            <a:spLocks noGrp="1"/>
          </p:cNvSpPr>
          <p:nvPr>
            <p:ph type="title"/>
          </p:nvPr>
        </p:nvSpPr>
        <p:spPr>
          <a:xfrm>
            <a:off x="609600" y="2362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The 4Cs = K.I.S.S</a:t>
            </a:r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609600" y="4191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K.I.S.S = Keep it short and simple!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187325" y="1905000"/>
            <a:ext cx="8763000" cy="389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</a:t>
            </a:r>
            <a:r>
              <a:rPr lang="en-US" b="1"/>
              <a:t>Great speakers</a:t>
            </a:r>
            <a:r>
              <a:rPr lang="en-US"/>
              <a:t> are </a:t>
            </a:r>
            <a:r>
              <a:rPr lang="en-US" b="1"/>
              <a:t>not born</a:t>
            </a:r>
            <a:r>
              <a:rPr lang="en-US"/>
              <a:t>, they’re </a:t>
            </a:r>
            <a:r>
              <a:rPr lang="en-US" b="1"/>
              <a:t>trained</a:t>
            </a:r>
            <a:r>
              <a:rPr lang="en-US"/>
              <a:t>.”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/>
              <a:t>						</a:t>
            </a:r>
            <a:r>
              <a:rPr lang="en-US" i="1"/>
              <a:t>Dale Carnegie (1921)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/>
              <a:t>- Do you want to become a great speaker?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/>
              <a:t>- Let’s take the first step in training!</a:t>
            </a:r>
            <a:r>
              <a:rPr lang="en-US" i="1"/>
              <a:t>  </a:t>
            </a:r>
            <a:endParaRPr/>
          </a:p>
        </p:txBody>
      </p:sp>
      <p:sp>
        <p:nvSpPr>
          <p:cNvPr id="294" name="Google Shape;294;p26" descr="data:image/jpeg;base64,/9j/4AAQSkZJRgABAQAAAQABAAD/2wCEAAkGBxMTEhIQEhISEBUSFRQUFBcUDxAPEBQQFRQWFhQUFBQYHCggGBolHBQUITEhJSkrLi4uFx8zODMsNygtLisBCgoKDg0NFA8QFCsZFBksNywsLCwrLCssNysrLCwrKywrKywsKysrKyssLDcrKysrKysrKysrKysrKysrKysrK//AABEIAPAAuAMBIgACEQEDEQH/xAAcAAACAgMBAQAAAAAAAAAAAAAFBgQHAQIDAAj/xAA5EAABAwIFAgQEBAQGAwAAAAABAAIRAwQFBhIhMUFREyJhcQcygZEUoeHwFULB0RYjUoKx8TNicv/EABcBAQEBAQAAAAAAAAAAAAAAAAABAgP/xAAYEQEBAQEBAAAAAAAAAAAAAAAAARExAv/aAAwDAQACEQMRAD8Al3eZ2NZJKFuzezuPsgeMDyfol4Hp/RYtYtPYzizusjOLFX4/eyz9ETVkWmZmvMBMeFYo2N4lVRhR0mUfw/EIcOyumrROMsbttws2+Lh3YDj6qumX5dJnqplvewDHQfmmm1YX8XYOYUR+Y2F0NJ9eyr6+xMhnq5eZeaWAD3J6ymm1YFTHGtifouQzHTgk+Y9uwVa3N68jkmePRcKF09jp1CXCNymm1Z78wsIkwAlvE8+U2SNlW99d1iSJI34A2UEYa87mT9E1dPZzux25cu9PN1M7aiVXpsXDp+SkW1GNuvsmpp9dnBrTB4XB2cac7FL9G21CCJQe+s9Do/RNNPX+Maa9/jBirwDdbhNNWCc401hucWKvXLMppozmvNRf5WkgLCUsVK8rGofMYHlS8RCY8X+X6IDSo6jvxIWWUamwu2ARahgFQtkjSPVOuWcuU6dMVqgkmIasYvcFxIjSB2RCXdW2iADK2tWOkSjFOw1GVLtMDc47IIllQMEIpb2ziC2ETt8vkbovRw8CO6BTfh0xIld7fCi6dk5Mw2do+qkUcJARcKNLL0NM/RRW5cDjBbBHWFYf4RoXOpbhXFwk08vME+UH6L38HYP5Rv6JtNuo1W2CYE67wdpHyj7JfxLCS2XNCsKtQQutQHBRMLuEHUBA3HKj45btfvpg/wBVLfbut6gqt4J4RXHcPL2CoABqEoYrW8Zp37LiHSESxClJI7IaWgGFBmF4rwWUAnFF5exblZWo354sLFmeVdcqYX4jw93ytj6lZxIeUymHJlDykwssCl9UdAY3aBH0QR1vvEz7o1i1QN26obamd1UScPw8Jhs6AGw2UXD6XCMUqe6sWOlOkIXRlALZgXdjUaYheDSujgF0ptRUfw1zexTi1eLfREoPp6LjWpItWYoVZiICVmwhlZnKOXFPlC6tPeUoB4lQ1NLTzCmYeddvo/mYCPos3bVCs6+hxB4KgXMYw4lziBG6X7y3GxncKx72kHMJCUMUs9QJDYI+khRktR1WJWzwfstQEArE15ZxVeWo6eeLJxQeWE25b8tEEcwlTGTpARW0u9Nu4ggQ1RhGxS9LqjvdEcJEgJOF7qPqSmvA6nlEhRDjZ8BGaLBygtkCd0TogrTScGro0Lkxy3BRp2LF0YFwBXZrkHWmtnN2XNr1s92yFR3tUK4bspzlHcEQIqsQ2uIRu5Z2+qG1mBEAr0CN0Bu3biNkx37REJWxAwdKlRItbyPK5Rb6o0gjuuJ32/7UW6BGxHCIW7ulDiuHVTr47yRyobmrMAjFwsrOMBeW46eeLOzKw+EY5G6AVb6bYNmD1TfitMaTPZV9fs06gssakYfVEtT5hLIaPVV3Yu+VWTYCWtIGyBlsa3TsjdtVQbCTvuEyW4bHC0rIC2FMrsGjotiYCNIuhbtK0e6FhrkEuiF3aotKsAu34pvoPeFUa6d1yexeqYhTG0j8lz/iFM8EKCHddUJrPRy70kGCPul+sYJREC7bIIQPELaB3KZHU5QvEKXRRKVH+U77LZ7JE8ra5IDiHKM+8a0c7KIAYmPMoQU7EnAnbhQwEAfGF5exgLy3ON+eLmxGlsq8zHRLXn8lZ2IN2SRm+18gqdlmsFq0PCtjAK7BRZqO/qqioO6yjdljhbtBJCguSzxuiDBGlE6WOUTs0gn3HCo+qbqvvIphessPrNMirT1er4V1dX828bGxH3XcPDgqbp3V7RYKrg17W/6TMpnwHOVOoDJ0cSD0V1dOlYSJHP5IVdYkGGFxo5ntnS0PLj6bodiPhP1PDy0jgFsEn0CmlcMx45Va2aJA955SWcwX5JMkz6mFJxSu4uiPv037IPfW461nOP8ApZ5U1B/D8SuyZqaT/vCMXtxXDfE0H6OkfdV07C2k/wDmez/dKLYGyq06GXbajTyx20+xRTZhuYHOkHZ3Y7g+xUy6zFbsOl7vN2SpWt3UnOc0w3kNO8O7godYYdUrvLzue5Huohzq5xohuzSSOiA4jmOtUnw6EDuSjWFZdazzP8yl39AAQBt6KivXWlxUMuIZ9V68wghkufJ6Rwi2IVNPlIPKh29cVXBkbNRELDsCcRLzspF3RoU/LIkovit+KbNLRudgky8w50hzjuTIUAnMDBOy8tMXplsyZWVqOnni9r+l5ZS5jFjrpOHoU4X7YBceAFX91msBzmtbqbuCs1ily3y9Ufs0sMTPt91C0mm7Q2NQ7cKf+O1vfplgO4gwVA8Mt1Tse6IY7V9BtOa9Qk9gSoJ/C1Dp1aBztJXDL2DvuXGXBoHMndGnZHqF5DDHYz0+yCDb1RQJ8K41s/maS7b7rjStCKrTsQ8iN/UI9fYALam7U0VC4bk8oDhdJzjRDZ2qD3iQirtwjBCxrdLmiYPyNlDsz1gx7adQh+rjywR9k2WZ8rT2H9kDzXhpqQ8cjn2WlJeLYC+odVLqPyQNuXnh2mNIPzOOxj0Vl4TT1UpAmPKT9FBvbUl2+46dlMTFZ4tlaqKn+QdY9R+qHuyjdN87mEeoPVXDbWW20faVtd4Y57CCR7AQmKqnBMPuJLSS73lWZheHljQNIBMSu2HYY1jmtA9+6YH20JAKqUiBuhd9wmC5Zsl2/qxsqUmZhpgSUGsKgZLkbx52xQ7DbHxKbwsso1G4ZWqSXfLwFKxKnqAjoUJo4foqdkwUKctJ7FUJeZKMfZeUnNvX2XlY6eeL1zBR/wAmpHMFUH4pDjPeIX0nd0JEd5Xz9miz8K4qtiPNspWKmYNh4qEuG+mDCacXy6yoxlRjCO6T8vXXh1B2Oyt7AnNdTO6iEXCsGLHSw6T1BCabNsfM7f0CKVsPDiCBv6KXQsY3j7hAKu7cVGPYd5aVXtiw07inT4GsH81ZuNV/DpuIjcEJBy3Z+Lcy48RHvJQXLYbgGf3CzcNBO+87LXDQQ0ey3ruWmi/Qpm1rPb81Opv7E7Is+wBE8jotqoaWw7/pDxc1KPlI8RnQjkIJLbGOF0rANaSYnsobb8VNhqBUhlsXcoM4Na81COeFJuXLYy0KHcVpQQryolrE3o3f1Es4o9SpS5jrpUjLb9LXErhfeYbhdsPoudTLWhB2vLJrm6+CtfC0UiT1RetZgUgXTtuUCxCsXkNb8oQJmZ991hd8zsXlqN+ePpe4p7KtPiRl/Ww1mjzN3PqrWqsQq/tg4FpEgiFKzXzgKsNaes79wU45exJzmgB24QnPuC/hbl2n5Kkkdh6fmhGEXpY7YwspF04ZWcAPMeO6JeKXdZS3ly5FQSSm2y0hVQnFLLyuc7gDYJUynQJuC6Oo/qmPOmIClSc6Qlj4fZga6qWvgTxvzyiLeos2kdgotVm63oX7YgR9wheN43Tt2GrVeGD1IEqtCLqQ0ob+I0kpTofEqjVcQJAb1J2PtsjmGH8S01eA7YIgrRuWzIAUxtUJTuHVKDoJlvcolZX4I5U0Fa9VDqz+qy+5lQ69adlRHr7oFidJMTwAIQi+Yohfu6MBMuVLEeCXRz9Uv4qeqYsr4wwUI1N29d0GuKM2/wDXqlhlGSY4lGb69NV2loho6rgyjAhQIWbqXKwpWcqcSsrcbnH0fUUOsyVOqBQrjgqMq4+KuF+JQFTrTJ/p/ZU4xxBC+h802BrW9WmBuRIXz/dUHU3aHiHNnlZQ6ZOxUgEHpH9U/WuIyOVT+BVdDzynO3xCGkqmouf8TLxoBSFaXzqTg5pIIRzFKmolxKCVKErJDDa59uGmdRI7EmCpAfUxSqNT4Dem+kIPgWW3V3gRtO6sjCsv/harYEDad1YrlhHw3oyH1Hl3GwENhWFa0W06bWMAa0DZRaLhH69FJdcNDd4Pt0WoOd5Ra8Q4Sla6w99El9M629R2R52J0xIJXIXDXfKZ7qAFQxMv4H0Ui0qku3U52HAO1tHzLUUIeg73Q4KE3IROu/ohtyUQsY2/SCSOhSxkmsDcPa5xAPAnadkxZjE+Rp5VfXJNGr5SQWlQi5DSA2A+y18JDMpY424p6SfOP3/RMJpblFV3nWnE/vqV5TM9Uon99SsLcbi/HlQ6ilVFGeozUOqwzKUc9ZUpXFF9UNiqwEggDzc+qd3NlcalCZb0IgpjOPnvDqepgd/pMFM1anFvIQmra+BdXFAiATLeyl2F1rpGk7nVCiAOINgSUNoXjRzwnfEME8sR0SibLw3gubICyGTBM30qLgAxx9gf7Jmuc906jZFN5I9Hf2WuValEt1BtOfUCUxVq1EDfQPZqql62zVXd8lrVePf9F7+IYg/5LY0vV5lN1pilCnTGnc+wC4eKarp6IpR/wrcXH/nrgHmGDafupeX8MrW7yx7i9vQlONGmG+61r0iUG7BsFEfOpdvTsucqjg94CD3tYbqZeVIS1i97pBJ2RKg3DgajndGCSVXl9V11HP8AUwmy7rlts955eSB7JKKiJmEYgaFVtVv8pBhXPl7F2XDA5pBO0hUV6o5lXGDb12mTpJ8wnaElaOefOD++68tc8Oa5uphBBAP/ACvLUbi9XtUZ7VLeozijLQNWSFkBbaeEFW/GHDi11C9aPlJZUjeZ07pEtbjTVa4bB26+gMUw5lam6jUEtcDyOHQvnnMeFvtK7qDp8riWHu1Ss1ZjzNEO9Er17UOB2lc8vY+Szw3fmjuHaXEt7qBWtcHfTfrEhqZrW2BgFGbakwbET9Ez2lpS8p0N+yuGFOyw3fumK0t9LeIhH6dsyNmgLFSl7Ji4GsozusVwF3uKsBC69x6qjjXfCieLsud1d/VDr7EmMHI9d1Erlid2G7uMcpFu67q9YNBloO6j47jJrP0NJ07hO/w6ysHgVHjyt3JiZA6IE7PdF1PwaZ2BbMfZKM/VMufcUFxeVHN+RhcxnsP+ktOWRqVkLErMIRvc4xUaNEy1eQ7EOV5dI6R9n1FzJQrHMzULZpc97dvUSqszB8WXuLmUKY07jUXGf+FnWatbEMbo0RLnD7pJxj4rUaZLWN1x++6pvE8Yq1nF1R5M9J7oeXdFLUWViHxdruEU6bW+pj+6SMazBVun66sT6ISKi9Kmiba3ZaZBTRhGYS0jdJUro2qUF2YPdl+4MpjbcHaTwFS2A5qdRgOGofZN7s6UnNB69p/RalNWbb3xgdVtcYmBsqrdnlrWwBJ90Or52e47N/NNNWXdYi2JJCVcZzUymDpglIt5mGo8EEx6ShD7ouUQwVs01SZ2E8eiC32JPqnzKM1hOyYcr5ZqXVRrGgiOTGwE/oiieQcoOunSZDeXH0Vm54vmYfhzmUttYLG95I5TJgOFMtqLaTBwBJj5lTPxlxzxbsWw+WgBPud1peRXFZ+o6jySSfruua3fyVqsMtSshaO91kKqgX/K8vX/ACvLUanD1mO6fUaXPcXH1JSsX7pgxs+QpdKwyw5y1c5ZWhTE14DlYleCyEwZXivArKK2a+F4ujdasErLgUiV3pPJKlA/dRKKJ2duXdFRG8Mld7e0JI2RdmGxudkby/gdSu8U2M2PLuwRUDAcvvrVBTY3VuJPAA7q8MuYBTtmBrQC4xLtt/RZwHBadqzQwAnqfVGWAcrUiyIOYMVbbUH13baRt6novl3Ert1aq+s75nmT39FaXxux+XU7OmePNU+vA/JVG+FLS9YhalpW0rDlllzc1eDVndZHAQgbiI3WVnEuVhbnG5w34z8hS4Ux438iWyss1iVqQvLxRHliFsFhB4rKwsyit7fmFMusPcGio3zN69woVLYhPmVqYJExpd80naFIEm1eAU14S4FvRcc6Yda0q4/D1Q+ZL2gSA5Fvhnlg3dQ/5gFOlu5vXeNoVB/AMCddP0AaWdTGytDCMMp27RTptgDk9ypdrZsptDGANa3sN1IAWmsataupIAk8ASsNalf4l41+GsqhHzPBY368/wDKqqGzZiPj3dzVmQajgP8A5B2QMFdC3Yn1K5ysMPF6wXBZleJHZEauWwKzK9OyihuJLCziS8t+eNR//9k="/>
          <p:cNvSpPr/>
          <p:nvPr/>
        </p:nvSpPr>
        <p:spPr>
          <a:xfrm>
            <a:off x="187325" y="-1825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8125" y="0"/>
            <a:ext cx="12858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>
            <a:hlinkClick r:id="rId4"/>
          </p:cNvPr>
          <p:cNvSpPr/>
          <p:nvPr/>
        </p:nvSpPr>
        <p:spPr>
          <a:xfrm>
            <a:off x="7848600" y="59436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0000" y="60000"/>
                </a:moveTo>
                <a:lnTo>
                  <a:pt x="30000" y="15000"/>
                </a:lnTo>
                <a:lnTo>
                  <a:pt x="30000" y="105000"/>
                </a:lnTo>
                <a:close/>
              </a:path>
              <a:path w="120000" h="120000" fill="darken" extrusionOk="0">
                <a:moveTo>
                  <a:pt x="90000" y="60000"/>
                </a:moveTo>
                <a:lnTo>
                  <a:pt x="30000" y="15000"/>
                </a:lnTo>
                <a:lnTo>
                  <a:pt x="30000" y="105000"/>
                </a:lnTo>
                <a:close/>
              </a:path>
              <a:path w="120000" h="120000" fill="none" extrusionOk="0">
                <a:moveTo>
                  <a:pt x="90000" y="60000"/>
                </a:moveTo>
                <a:lnTo>
                  <a:pt x="30000" y="105000"/>
                </a:lnTo>
                <a:lnTo>
                  <a:pt x="30000" y="15000"/>
                </a:lnTo>
                <a:close/>
              </a:path>
              <a:path w="120000" h="120000" fill="none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>
            <a:spLocks noGrp="1"/>
          </p:cNvSpPr>
          <p:nvPr>
            <p:ph type="title"/>
          </p:nvPr>
        </p:nvSpPr>
        <p:spPr>
          <a:xfrm>
            <a:off x="9525" y="304801"/>
            <a:ext cx="9144000" cy="59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ACTIVITY</a:t>
            </a:r>
            <a:r>
              <a:rPr lang="en-US" sz="3200" b="1"/>
              <a:t> </a:t>
            </a:r>
            <a:r>
              <a:rPr lang="en-US" sz="2800" b="1"/>
              <a:t>TIME: Watch a sample self-introduction</a:t>
            </a:r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body" idx="1"/>
          </p:nvPr>
        </p:nvSpPr>
        <p:spPr>
          <a:xfrm>
            <a:off x="457200" y="1235075"/>
            <a:ext cx="82296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    </a:t>
            </a:r>
            <a:r>
              <a:rPr lang="en-US" sz="3600" b="1"/>
              <a:t>A heart worn on my hand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pic>
        <p:nvPicPr>
          <p:cNvPr id="303" name="Google Shape;3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2057400"/>
            <a:ext cx="455295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/>
          <p:nvPr/>
        </p:nvSpPr>
        <p:spPr>
          <a:xfrm>
            <a:off x="990600" y="5754688"/>
            <a:ext cx="73914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https://www.youtube.com/watch?v=eTTR7d1jr9g</a:t>
            </a:r>
            <a:endParaRPr sz="24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03926" y="6377676"/>
            <a:ext cx="83820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 Note: Google ‘A heart worn on my hand’ to find the video.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675481" y="152400"/>
            <a:ext cx="7793038" cy="75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Introduction</a:t>
            </a:r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body" idx="1"/>
          </p:nvPr>
        </p:nvSpPr>
        <p:spPr>
          <a:xfrm>
            <a:off x="152400" y="1066800"/>
            <a:ext cx="8915400" cy="5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900"/>
              <a:t>The blistering sun beats on my forehead as the batter steps to the plate and I prepare to pitch the leather softball nestled in my hand.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4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900"/>
              <a:t>As I throw the ball with all my strength, the batter hits a hard line drive right back at me, but I catch the ball in my glove and the batter is out.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47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900"/>
              <a:t>Not only has my softball glove saved me from physical harm, but it contains hidden clues to </a:t>
            </a:r>
            <a:r>
              <a:rPr lang="en-US" sz="5900" b="1" u="sng"/>
              <a:t>my personality</a:t>
            </a:r>
            <a:r>
              <a:rPr lang="en-US" sz="5900" b="1"/>
              <a:t>, </a:t>
            </a:r>
            <a:r>
              <a:rPr lang="en-US" sz="5900" b="1" u="sng"/>
              <a:t>my background</a:t>
            </a:r>
            <a:r>
              <a:rPr lang="en-US" sz="5900" b="1"/>
              <a:t>, and </a:t>
            </a:r>
            <a:r>
              <a:rPr lang="en-US" sz="5900" b="1" u="sng"/>
              <a:t>the experiences that have helped shape who I am today</a:t>
            </a:r>
            <a:r>
              <a:rPr lang="en-US" sz="5900"/>
              <a:t>.</a:t>
            </a:r>
            <a:endParaRPr/>
          </a:p>
          <a:p>
            <a:pPr marL="342900" lvl="0" indent="-342900" algn="l" rtl="0"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9303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Body</a:t>
            </a:r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90678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5000" b="1"/>
              <a:t>1.  </a:t>
            </a:r>
            <a:r>
              <a:rPr lang="en-US" sz="6200"/>
              <a:t>On the outside of my glove, you can see my name scribbled in black permanent   </a:t>
            </a:r>
            <a:endParaRPr/>
          </a:p>
          <a:p>
            <a:pPr marL="0" lvl="0" indent="0" algn="l" rtl="0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6200"/>
              <a:t>     marker and water stains surrounding my name.</a:t>
            </a:r>
            <a:endParaRPr/>
          </a:p>
          <a:p>
            <a:pPr marL="742950" lvl="1" indent="-285781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5500"/>
              <a:t>My name is unique and has given me the courage to stand out from my peers throughout my life.</a:t>
            </a:r>
            <a:endParaRPr/>
          </a:p>
          <a:p>
            <a:pPr marL="742950" lvl="1" indent="-285781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5500"/>
              <a:t>The water stains come from practicing in the rainy spring weather in Milwaukee, Wisconsin, where I attended high school. </a:t>
            </a:r>
            <a:endParaRPr/>
          </a:p>
          <a:p>
            <a:pPr marL="457200" lvl="1" indent="0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5500"/>
          </a:p>
          <a:p>
            <a:pPr marL="0" lvl="0" indent="0" algn="l" rtl="0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6200" b="1"/>
              <a:t>2.  </a:t>
            </a:r>
            <a:r>
              <a:rPr lang="en-US" sz="6200"/>
              <a:t>As you try on my glove, you notice how easily it conforms to the shape of the hand.</a:t>
            </a:r>
            <a:endParaRPr/>
          </a:p>
          <a:p>
            <a:pPr marL="742950" lvl="1" indent="-285781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5500"/>
              <a:t>All the individual fingers move together with ease. </a:t>
            </a:r>
            <a:endParaRPr/>
          </a:p>
          <a:p>
            <a:pPr marL="742950" lvl="1" indent="-285781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5500"/>
              <a:t>This reflects how important teamwork is to me. </a:t>
            </a:r>
            <a:endParaRPr/>
          </a:p>
          <a:p>
            <a:pPr marL="1143000" lvl="2" indent="-228631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500"/>
              <a:t>I was captain of my softball team my senior year in high school.</a:t>
            </a:r>
            <a:endParaRPr/>
          </a:p>
          <a:p>
            <a:pPr marL="1143000" lvl="2" indent="-228631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5500"/>
              <a:t>I know that to accomplish any major task, everyone must move in the same direction, together.</a:t>
            </a:r>
            <a:endParaRPr/>
          </a:p>
          <a:p>
            <a:pPr marL="914400" lvl="2" indent="0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5500"/>
          </a:p>
          <a:p>
            <a:pPr marL="0" lvl="0" indent="0" algn="l" rtl="0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6200" b="1"/>
              <a:t>3. </a:t>
            </a:r>
            <a:r>
              <a:rPr lang="en-US" sz="6200"/>
              <a:t>If you look at the seams of my glove, you can imagine all the experiences they -  </a:t>
            </a:r>
            <a:endParaRPr/>
          </a:p>
          <a:p>
            <a:pPr marL="0" lvl="0" indent="0" algn="l" rtl="0">
              <a:spcBef>
                <a:spcPts val="40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6200"/>
              <a:t>    and I – have been through.</a:t>
            </a:r>
            <a:endParaRPr/>
          </a:p>
          <a:p>
            <a:pPr marL="742950" lvl="1" indent="-285781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5500"/>
              <a:t>You can see me playing catch with my dad for the first time in my backyard.</a:t>
            </a:r>
            <a:endParaRPr/>
          </a:p>
          <a:p>
            <a:pPr marL="742950" lvl="1" indent="-285781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5500"/>
              <a:t>You can feel the dirt from my hand after I hit a home run and the joy I experienced after being named first team all-conference.</a:t>
            </a:r>
            <a:endParaRPr/>
          </a:p>
          <a:p>
            <a:pPr marL="742950" lvl="1" indent="-285781" algn="l" rtl="0"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5500"/>
              <a:t>You can see my mom, dad, younger sister, and older brother always there to support me at the games.</a:t>
            </a:r>
            <a:endParaRPr/>
          </a:p>
          <a:p>
            <a:pPr marL="342900" lvl="0" indent="-3429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sz="3700"/>
              <a:t>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838200" y="236538"/>
            <a:ext cx="7793038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INTRODUCTION</a:t>
            </a:r>
            <a:r>
              <a:rPr lang="en-US" sz="3200"/>
              <a:t> </a:t>
            </a:r>
            <a:r>
              <a:rPr lang="en-US" sz="3200" b="1"/>
              <a:t>TO AE2 SPEAKING (cont’d)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2895600" y="962025"/>
            <a:ext cx="3657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RESOURCES</a:t>
            </a:r>
            <a:endParaRPr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2057400"/>
            <a:ext cx="2514600" cy="33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http://www.mhhe.com/socscience/comm/lucasb/graphics/lgbook8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2057400"/>
            <a:ext cx="2497138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300" y="2032000"/>
            <a:ext cx="2400300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381000" y="5667375"/>
            <a:ext cx="2514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Textbook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3352800" y="5670550"/>
            <a:ext cx="45720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Additional materials (AM)</a:t>
            </a:r>
            <a:endParaRPr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675481" y="354805"/>
            <a:ext cx="7793038" cy="75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Conclusion</a:t>
            </a:r>
            <a:endParaRPr/>
          </a:p>
        </p:txBody>
      </p:sp>
      <p:sp>
        <p:nvSpPr>
          <p:cNvPr id="323" name="Google Shape;323;p30"/>
          <p:cNvSpPr txBox="1">
            <a:spLocks noGrp="1"/>
          </p:cNvSpPr>
          <p:nvPr>
            <p:ph type="body" idx="1"/>
          </p:nvPr>
        </p:nvSpPr>
        <p:spPr>
          <a:xfrm>
            <a:off x="381000" y="1219200"/>
            <a:ext cx="8534400" cy="528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Over time, my softball glove has changed in appearance.</a:t>
            </a:r>
            <a:endParaRPr/>
          </a:p>
          <a:p>
            <a:pPr marL="342900" lvl="0" indent="-342900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Not only does it reveal </a:t>
            </a:r>
            <a:r>
              <a:rPr lang="en-US" sz="2400" b="1"/>
              <a:t>important aspects of my life</a:t>
            </a:r>
            <a:r>
              <a:rPr lang="en-US" sz="2400"/>
              <a:t>, but the warm tone of the leather shows </a:t>
            </a:r>
            <a:r>
              <a:rPr lang="en-US" sz="2400" b="1"/>
              <a:t>my aging </a:t>
            </a:r>
            <a:r>
              <a:rPr lang="en-US" sz="2400"/>
              <a:t>and </a:t>
            </a:r>
            <a:r>
              <a:rPr lang="en-US" sz="2400" b="1"/>
              <a:t>transformations</a:t>
            </a:r>
            <a:r>
              <a:rPr lang="en-US" sz="2400"/>
              <a:t> as I have grown up.</a:t>
            </a:r>
            <a:endParaRPr/>
          </a:p>
          <a:p>
            <a:pPr marL="342900" lvl="0" indent="-342900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As the famous basketball coach John Wooden once said, “Sports do not build character, they reveal it.”</a:t>
            </a:r>
            <a:endParaRPr/>
          </a:p>
          <a:p>
            <a:pPr marL="342900" lvl="0" indent="-342900" algn="l" rtl="0">
              <a:lnSpc>
                <a:spcPct val="13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Through my softball glove, my character is revealed.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228600" y="5410200"/>
            <a:ext cx="8915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b="1"/>
              <a:t>  Hard-working                       Humorous                          Happy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329" name="Google Shape;32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6938" y="1828800"/>
            <a:ext cx="2270125" cy="28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1981200" y="457200"/>
            <a:ext cx="51816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SAMPLE SELF-INTRODUCTION </a:t>
            </a:r>
            <a:endParaRPr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3H Woman </a:t>
            </a:r>
            <a:endParaRPr/>
          </a:p>
        </p:txBody>
      </p:sp>
      <p:pic>
        <p:nvPicPr>
          <p:cNvPr id="331" name="Google Shape;331;p31" descr="http://4.bp.blogspot.com/-gauu7n8K5y0/UgWOkl3PPkI/AAAAAAAALZc/qO_40csrG0Q/s400/nclb-test-carto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28800"/>
            <a:ext cx="3217863" cy="282416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1" descr="data:image/jpeg;base64,/9j/4AAQSkZJRgABAQAAAQABAAD/2wCEAAkGBxQHBhUUBxQWFhIWGBwYFxcXGBkWHxoZIBcYHB0cGBwcHSggHBwpGxcZIjEhJikrMS4uFx8zODMsQygtLisBCgoKDg0OGxAQGywmHyQsLS8tLC8tNCwuLCwsLCwsLSwsNSwsLC4vLS0sLSwsLCwsLCwsLCwsLiwsLCwsLCwsLP/AABEIAOEA4QMBEQACEQEDEQH/xAAcAAEAAgMBAQEAAAAAAAAAAAAABQYEBwgDAgH/xABLEAABAwIDBAYECwYCCQUAAAABAAIDBBEFBiESMUFRBxMiYXGBFCMykRUWQkNSYnKCkqGxJDM0c6LBJWMINURTsrPCw9EmNlSj8f/EABsBAQABBQEAAAAAAAAAAAAAAAAEAgMFBgcB/8QAOxEAAgECAgYJAgUCBgMAAAAAAAECAwQRMQUGEiFRcSJBYYGRobHB0RMyFEJS4fAjMyQlQ2KisnKCkv/aAAwDAQACEQMRAD8A3igCAIAgCAIAgCA/HO2W3doAgKxWZ8pIpzHhxfVSjeylYZrfaePVt+84KxXuaNBbVWSS7WeqLeRhuxvE8Q/gqaClb9KokMz7c+ris0Hu2ysHcaz2dPdTxlyWC8/guqjJ5nk/CK2sH+I4lML8KeOKADwJa9/9SxFXWys3/Tppc236YFxUF1s+fifDIP2yWrl/mVdQfyDwFj56x38sppckvdMq+jA+DkPD3H1lMxx5vL3n3ucVYenL9/6r8vg9+nHgPiFhwPYpYwebdpp94IXi03fr/VY+nHgffxNp4x+yvqYv5dXUN/LrLK/DWLSEfz480vg8+jA/W4JVUg/wzE6kd07YqgeB2mB9vvX71Opa13C/uQi+WK+fQpdBdR6jFMVw/wDfRUtW0f7tzqV58n7bCfvNWWt9abWe6pFx815b/ItuhLqMmDP1NHIG422WjeTYekM2WE90rSYv6gs7b3tvcLGlNPln4ZltxazLTDM2oiDoHBzSLhzSCCOYI0KlFJ9oAgCAIAgCAIAgCAIAgCAIAgCA+ZJBFGXSkBoFySbADmTwCAp1TnV2JSFmTYfSCDY1DyY6dp1GjrXmII3MFtd6xt9pa2s1/Ulv/St7/bvwK4wcsjEdlh2KO2s2VD6o7+qHqoG63Fomnt25vLvJade6y3NbdS6C8X4/C7yRGilmT9LTMo4AykY1jBoGsaGgeAGgWvTqTqS2ptt8XvLqWB6qk9CAIAgCAIAgCA+ZIxKwiUAg6EEXB8QvVJxeKBXn5SZRyF+WZX0Uh1tDYxOP14D6sjwDT3rO2esV3Q3Te2u3Pxz8cS1KjFnvFm6fBDbN8I6r/wCXThz4+Os0er4tLa9ptzvC3Cw03a3eEU8JcH7dT9ewjypyiXCjq2V1M2Sie18bhdrmEOBHcRoVmC2eyAIAgCAIAgCAIAgCAIAgIPMuZ4cvtY2baknk0hgjG1JIe4cGi2rjYCyt1asKUHObwSzZ6ljkVt2Cz5kkEmcXAx3uyijJ6putwZjoZniw39kG9gtI0nrLOpjTtdy/V1vlw9eRJhRS3yLJGwRRgRgBoFgALADkAtVcnJ4vMvn0vAEAQBAEAQBAEAQBAEAQBAVybLr8LqnT5QeKeVx2nwkEwTH67B7DtPbZY87rY9G6xVrfCFbpR/5L55PxRZnRTyJrLebGYtVGnrmGnrWC74Hm9x9OJ26Rmh1G62oC3u2uqVzTVSk8U/5h2MiuLTwZY1IPAgCAIAgCAIAgCAICrZmzO6mrPRMvtEta4XN/YgafnJiPyYNXKHfX1Gzp/UqvkutvgiqMXJ4IxsAwBuEl0k73TVUms1RJ7TzyHBjBwYNAAPFc30lpStfTxnuiso9S+X2+hMhBRJhY0rCAIAgCAIAgCAIAgCAIAgCAIAgI3HcDixymDaq4c07UcrDsvifwdG4atO7uNtbqZZX1azqbdJ811PmUyipLBnjgGY5aCvbR5rI612kFSBssqPquG6Obm3ceHJdH0bpSjfU8Y7pLNda+V2+5DnBxZclkygIAgCAIAgCAICrZtzDJT1DaPALOrZRe5F2wR7jLJ+jW8T+cK+vqdnRdSp3Lrb4IqjFyeCPPAMEjwOj2YCXPcdqWV5u+WQ73vPEk+5cyvr6reVXUqPkupLgibGKisESahlQQBAEAQBAEAQBAEAQBAEAQBAEAQBAYeL4XFjOHuhxBodG7hxB4Fp3hwOoIV63ualvUVSm8Gv54HjSawZhZYxuXDcRFBmN5c8g+i1B+fYN7X/5zRv8ApDXx6ZovSdO+pbS3SWa4fs+rwIU4OLLmsoUBAEAQBAEBBZwzD8XsMBhZ1tRK7q6eEb5JDuvyaN7ncAPBW6tWFKDnN4JZs9Sx3ETlnA/gimc6rf1tVM7rKiY73v5Dkxo0a3QADcuX6U0lO+rbb+1fauC+X1/sTYQ2UTKxpWEAQBAEAQBAEAQBAEAQBAEAQBAEAQBAEBG5gwaPHsNMVVcG4cx7TZ0cg1a9hGocD/44qVZXlS0rKrT6s1xXB/ztKZRUlgz0yTj78QZJTY12a6ms2XgJWn2J4/quA1HA3FhoupWd3TuqMatN7n5cU+1EKUXF4MtClFIQBAEB8TStghc6chrWgucToAALkk8rIDX+XdrMeLuxKtBDCDHRMN+xBfWQg7nyEXv9HZF1omsuk/qT/Cwe5fd2vh3evIlUYYdJlpWqF8IAgCAIAgCAj5Mcp48UFPJPGKg7oy4bXPdztrZSFZ13S+soPY44binaWOBIKOVBAEAQBAR8+OU9PibaeeeNs7vZjLgHG+7TmeA4qRGzrzpOtGDcV14binaWOBIKOVBAEAQBAEAQBAVzNtFJC+OuwYXqqW52Rp10J/eQutvuBdu+zgLb1ntAaS/C1/pzfQl5Pqfs+zkWqsNpYlxwfE48ZwuOegdtRStDmnuPA8iDoRwIK6QQzMQBAEBR+kGoOK1kOGUht1/raog6tpWEXGhBBkfZgPIOWN0rfKztpVOvJc3l4Z9xXCO08CcjjEUYbGAGgWAGgAG4BcslJyeLzJx9LwBAEAQBAEBgY/iQwfBJp3i/VRufbmQNB5mw81ItLd3FeFJfmaRTJ4LE5QqK6SorzNK9xlc7bL72O1e9wRuN11+FGEKappdFLDDs4EHHrOo8lYz8YMrQTv8Aaeyz+HbaS12nAbTSfAhcm0nafhbudFZJ7uT3ryJsJbUUybUErCAIDExevbheFSzTezExzz37LSbfkr1tRderGlHOTS8TxvBYnJ1fiEmIYk+epcTK9xeXfWJvpytw5WC7BSoQpUlSiuilhh2EBvHedOZBxs5gylBNL+8Ldl/22ktJ87bX3lyrS9orW8nSWWOK5Pf5ZE2nLajiWBY4rCAIAgCAIAgCArmV5fi3m6SifpT1W1UUvJsg/fxDXvEgAAABcukav3/4q22ZPpQ3Pl1Pw3c0Q6sdll9WeLQQHzI8RsJkNgBck8AgNf5KviklRiFRfaq3+qBv2aZl2xCx3XF3m2/aXPdZr361yqKyh6vPw3LxJdGOCxLQtbLwQBAEAQBAEBRumio6jIMoHy3xt/rDv+lZ/VmG1pCL4Jvyw9y1WfROcl00iG/egapM2UJGP+bncB4FjHfqXLnWtlNRvIyXXFeTa+CVQfRNkrWC8EAQFM6X6g0/R/UbBsXbDfIyNv8AkCPNZvVymp6Rp49WL8n7lqr9hzYuokQ3v0BVPWZZmYT7E9x3BzG/3aVz7W6nhdQlxj6N/JJoZM2etUL4QBAEAQBAEAQFdzzQvqMF63Dv4mleKiHfq5mpabbw5m023G4WX0HefhruLf2y6L78n3PDuLdWO1EuGD4izF8KinpPYlY17fAi9j3jd5Lp5CMxAVHpQrHRZY6ikNpayRlKw2vbrD2z4CMP18FZuK0aNKVSWUU34HqWLwM6jpm0dIyOnFmMaGNHJrQAB7guRVKkqk3OWbeL5snpYHsqD0IAgCAIAgCA1506C+SBbhMz9HrZNVX/AI7/ANX7Fmv9pz4ukEU3p/o/j/09Ufzv+21aBrc/8RT/APH3ZJoZM2ktSL4QBAUPpsbfIb7cJI7/AIrf3WwasP8AzBcn6Fqt9pzqumEQ3b/o+NIwyqPDrGD3Nd/5C0PW9/1aS7H6okUOs2ytPJAQBAEAQBAEAQBAQXRq/wCD5KygdupptuIWtaCa8jAOdndYPILq2i7r8TaQqPPDfzW5/JBnHCWBd1kCgomYH/CXSXTRa7FJTvqDy6yR3VMB7w1rz5rXdZq/07PYX5ml3Le/RF6isZFhXOyWEAQBAEAQBAEBT+luiNbkGo6sXLNmTya9pd/TtLNavVlT0hTx68V4p4eeBbqrGLOaV1IhnQ3QfR+jZHDz87K9/utH/wBsrm2tNXbv9n9MUvf3JVFdE2AtcLwQBAVXpSojX5Cqms3tYJPJjmvP9LSsvoGsqWkKTfW8PFNerLdVYxZzGuqkM6A6CaI0+TnPf87M5w+yA1n/ABNcuc611lO9UF+WK8Xi/RolUF0TYy1kvBAEAQBAEAQBAEBW5X/BnSZSyC+zVwyUz+Qcz10ZPfbbA8Vu+qdfGnUovqaa79z9F4kaut6Zflt5HNf5ed6bnDFJ73HXR07e4RRN2gPvSErRtbKuNWnT4JvxeHsSaC3NlmWpEgIAgCAIAgCAIDyq6ZtZSvjqBdj2lrhzaRYj3FV06kqc1OOaeK5o8axOcKzo2rYcy+jQRPcwu7M1j1exfRznbhYb27+AB0v06np+zlbfXlJJ4b49ePBL0eRDdOWOB0Rg+HNwjCooKb2ImBg77C1z3nf5rmlzXlXqyqyzk2yYlgsDMVk9CAID4miE8JbKLtcCCDxBFiPcvYycZKSzQOb8W6Nq2lzKaejhe9jnermsdjYvo57wLNIG8HiNL3F+n2+n7Sdt9ac0mlvj148Euvs8+shOnJPA6Dy/hLcDwWKnpvZiYG33XO9zvEuJPmub3lzK5ryrSzk8fhdy3EuKwWBIKOVBAEAQBAEAQBAEBVukF3otBT1F7ejVcEhP1TII3DwIkK2HVmrsXuz+pNeG/wBizWXRNhropENedHjQ/Cp5R89WVMh7/XOb+jB7lzjWWo5XzXBJe/uTKK6JaVgC6EAQBAEAQBAEAQBAEAQBAEAQBAEAQBAEAQBAEAQBAEBW+kenFVkWrDuERf5ss8fm1ZPQ1TYvqTXHDx3e5RUXRZ5/HXvHvXUSCeXRQdrIVOTvd1jj4maQrmmsL/zGp3f9UTaX2ItqwxcCAIAgCAIAgCAIAgCAIAgCAIAgCAIAgCAIAgCAIAgCAiM4M6zKVWDxp5f+W5TNHPC8pP8A3x9UUz+1nMvw7JzPvXXdhEA6D6J9MgUw4jrAfETSBcv1hX+Y1O7/AKom0vsRblhi4EAQBAEAQBAEAQBAEAQBAEAQBAEAQBAEAQBAEAQBAEBE5vdsZUqy7hTy/wDLcpmjljd0l/vj6opn9rOWvg2TkuvbSIB0l0dDqsCkjHzVVUx+6d5/6lzLWSGzfyfFJ+WHsTKP2lpWCLoQHnUy9RTuda+y0mw42F7KqEdqSjxZ4QORc0tzdgxnjZ1ZEjmFm1tWtYjWw3tcCshpXRzsKypN47k8cv5vKYT2liWJY0rCAIAgCAIAgCAIAgCAIAgCAIAgCAICDzpmEZXy8+oczbLS0Bm1s7Rc4C17G2lzu4Kfoyxd7cKjjhjjvzwwRROWysSRwmt+EsKimDS0Sxtk2TvG00Ose/VRrij9GrKnjjstrHk8CpPFYmWrJ6EBXukKbqMj1hdxhe38Q2f7rI6IhtX1Jf7k/DeUVPtZCfEf6oXUyCSuVmCizNikA0tVCfymiY6/va73LRtbKbVenU4xw8Hj7kqg9zRZ1qhfCAEXGqA050RVfwHnKsw+a4Bc7qwfpRucNPFhv4MW66xUvxNlRvI8Fjykl6Pd3kak8JOJuNaUSQgCAIAgCAIAgCAIAgCAIAgCAIAgCA1D06Yga2rpaCk1e9wkI+s4mOP9X/ktz1VoKnCrdzySw7lvfsR67xwibapoRTUzWR+y1oaPACw/RadObnJyebeJfR6Kk9CAqvSQwVWBxU7tfSamnht4ytcfyYSs9q1Tc75S/Sm/LD3LVZ9E2HsjkukEMomLN+DelCNx0ZWUrmW5ywv2t/8ALkP4VrOtFDbtFUX5X5Pd64F6g8JYFiXPyWEAQGi+laJ+VukOGuovnNmQcAXss17fAt2b/bK3/QEoXujp2s+rFdz3p9zxw5EWr0Z4o3ThOIMxbDY5qM3jkaHN8+B7xuI5haNcUJ0KsqU84vAkp4rEy1ZPQgCAIAgCAIAgCAIAgCAIAgCAIDyq6ltHSukqSGsY0ucTwaBcn3BV06cqk1CKxbeC5s8bwNFZIc7O/Sq6qqB2IyZrH5LW2bE3lcHZPfsuW/6UUdG6JVvHN9Hm3vk/XxRFh054m+lz0lhAEBWq9vwl0i0MLfZgZLVyDy6qPw7T3HyW6ap0N1Ss+yK9X7Eau8kX9bkRym9KMBiwOOrgBL6KZk9hvMd9iVvh1b3H7qi3lurihOk/zJrv6vMqi8HiS0UgljDozdpAII4g7iuSSi4tp5onn0vAEBTulbLvxhym/qBeaH1sdt5sDtNHi2+nMNWb0BffhLtbT6Mtz78n3PyxLdWO1EofQjm/0Wo9BxB3YebwE8HnezwdvHff6S2DWjRe3H8XTW9fdy493X2ci1Rnh0WbtWiEkIAgCAIAgCAIAgCAIAgCAIAgCA0/035vDY/QMPdqbOnI4De2Pz0cfu8yt01X0Xi/xdRdkfd+y7yPWn+VFh6GMu/A2V+tqG2lqSHm+8Ri/VjzBLvv9yxust9+IuvpxfRhu7+v47iqjHCOPEv610vBAEBBdH7PhLGa6td7L5RTQ/y4bgub3Olc/wDCuo6Ftfw9nCLzaxfN7/JYIg1JYyLusqUHlV07aylfHUjaY9pa4Hi0ixB8igKHkOZ1PRSUVYfXUMnUG9rui3wvsNwdHa32Sub6xWf0LtzWU9/f1+e/vJlGWMcCzrAl0IAgOduljKhyzmDrqAEU8ztthbcdXJvc243a9pu7TQeyulav6SV5b/SqffFYPtXU/Z/uQ6sNlmzOi7PYzNQCHEXAVcY14da0fLHf9IefGw1bT2hnZ1PqU1/Tf/F8OXDw536VTa3PMvq14uhAEAQBAEAQBAEAQBAEAQBAUzpIzyzKWH7MBDquQerZv2Ru6x/1RwHEjuJGb0Loed9U2pbqazfHsXbx4LuLVSpsrtNP9HWWX5yzOXV13RMd1tQ867RJJ2Sebje/dtLddM6Qho+12ae6TWEVw7e5eeBHpx2mdJNGy2zdy5e3iTT9QBAQWdMWdhGAPNHrUSEQwN0BdNIdlgF+IvteDSslomz/ABd1Gm8s3yXzl3lFSWzHEsmWcHbl/AIaan9mJgbfdd29zvNxJ811QgkmgCAomd2fF/H4cRZpC61NWcgxzvVSnW3YebE77P7lh9N2H4u2aiulHevjvXngXKctmRYVzEmhAEBG5hwWLMOEPgxAXY8bxva7g5vIgqTZ3dS0rRrU815rg+ZTKKksGc047hFTknMWy8lkjDtxSt02m30c39CPELqVpdUNI220linuafV2P+dpDacWbn6OukmPMbWwYpaOrAsODZe9nJ3NvuvqBo+mdAVLRurS30/OPPs7fHtkU6u1ueZsFa4XggCAIAgCAIAgCAIAgCApHSD0hxZVgMdLsyVZGjL3DL7nSW3c9nee7es9ofQdW+kpz6NPjx7F85LyLVSoo7lmaKo6WqzpmLZaTLUSm7nO3AcXOIFmsA5DkANwW/1Klto62xfRhHJL0XFv92RUnJnSmU8uxZXwVsFFw1e+1i95Grj7tBwAAXL9IX1S9rurPuXBcP51k2EVFYImFCKggCArWEs+M2eXSb6XD7sbyfVub2zv16th2ddznroOrdh9Ch9aS6U/KPV458sCJWli8C/rZSyEAQGPiNEzEqB8Va3ajkaWObzaRYoCj5SqX4fUyYdizrz0wvE4nWamJtHJ4j2HciN+q53rFo38PW+tBdCXlLrXfmu/gS6U8VgWZa6XggCAg83ZXhzXhZixAWI1jkHtMdzHdzHH3ET9HaRq2NX6lPvXU1/Mn1FE4KSwZzhmrLE+VMT6vEG6b45B7LwOLTz3XG8X8F06w0hRvqW3TfNda5/PWRJRcXgy65J6XJcNa2LMYdNENBKNZG/av7Y/PvKwWlNWKdbGpbdGXD8r5cPTkXIVmtzNzYLjcGO0nWYTK2RnHZOo7nNOrT3EBaPc2le2nsVotP8AmXU+4kKSeRIKOVBAEAQBAEAQBAYeK4rDg9IZMTkbGwcXG3kBvJ7hqr1vbVbiexSi2+w8bSzNO516X31QdFlcGNm4zuHbP2G/JHedddzVuujNV4wwqXe9/pWXfx5ZcyPOtjuia9wHAqjNOKdXhzS+Rxu97jo251dI4/8A6eFytku7yhZUtuo8Eslx7Ev4lyLMYuTwR0bkjJ8OUcN2KXtSusZJSLFx5Dk0cB+q5npTSlW/q7Ut0VlHh+/FkyEFFFjWMKwgCAgc3Ys+hpWQ4TZ1bUu6qnaeBt2pHaHsMb2ibcBzWW0No53twk/sjvl7Lv8ATFlupPZRZctYKzL2CR09Lchg1cd73k3c93eXEnzXT0klgiESa9AQBAEBWc7ZffitOybByGVtOS+Fx3PFu1DJ9R407iAVHuranc0nSqLc/wCYrtR7GTTxR4ZdxtmPYaJacFpBLJI3aOikbo6N43hwP9jxXLL6yqWdZ0qnc+K4r+dhOjJSWKJNRCoIAgMLGMJhxqgdFikYkjdwPA82neD3jVX7a5q21RVKUsGv53o8aTWDNH506Jp8JcZMB2p4N+x84weA9sd7de7it90ZrNRr4QuOhLj+V/Hfu7SLOi1ka/oq2XCqvboXvikbpdpLSOYNvDctiq0adeGzUSlF8d6LSeGRsTAemaqogG4xGyob9Ierf5kAtP4R4rW7vVS2qb6MnB8M18+ZejWazL5hXS3h1cB6S98DuUjCR+Jm0LeNlr1xqxfUvtSkux/OBdVaLLRRZlo6/wDg6qB55CVl/de6xNXR91S++nJdzK1OL6yTbIHjsEHwKiuLWaKg54b7RA8SiTeQI6tzFSUH8bUwMPJ0rAfIXuVJpWFzV+ynJ8kylyiusrGK9LGHUAPUyPmcOETD/wATtlvuJWVt9Wr+r90VFdr9liyh1ooomO9NFTVNLcFiZANe249a7uIBAaD3EOWwWmqdCG+vJy7FuXz5otSrN5GucTxSbFqnrMTlfI/m9xdbuHIdw0WzULelQjsUoqK7EWW28y65M6K6nHSJMUvT0+/tD1jxf5LT7IP0ncwQCsHpPWO3tcYUunPsyXN+y8UXYUnLM3pgOBQZeoBFhMYYzeeJcebjvcfFc/u7ytd1PqVpYvyXYuBJjFRWCJJRioIAgMTFsSjwfDnzYg4NjjF3E/kBzJNgBxJCvW9CpXqKlTWLZ42ksWYeScIknqn4hjjS2omaGwxH/Z4N4Z/Mdo5/fYaWK6jo2whZ0FTjn1vi+Px2EGcnJ4lxU8pCAIAgCAICmZpwWXDMRNfl1he8gCqp2/PsG5zP85o3fSGnK+L0royF9S2Xuksnw/Z9fiVwm4szcIxSLGcPbNhzg6N4uD+oI4EHQjguZ3FvUt6jp1Fg0TU01ijMVk9CAIAgK5mbJFHmUE4hEBJ/vWdh/mdzvvArJ2OmLuz3U5dH9L3r9u7AolTjLM1dj3QtUUzicDlZM3Xsv9W/uAOrT4ktW2WmtlCe6vFxfFb18+pYlQfUUTFssVmDk/CVNKwDe7ZJb+MXb+a2C30ja3H9qon2Y7/DMtOLWaIhTSkA7J7K8PT9cdo9pEsAfi9BKYVl2qxgj4Mp5ZAflNYdnzceyPeolxfW1v8A3aiXfv8ADM9UW8kXrAuhiqqyDjEjIG8Wj1r/AA07I8do+C1+71rtqe6jFyfHJfPki7GjJ5mz8s5AostuDqSLblHzsvbcDzb8lu/5IC1S+03d3nRnLCP6VuXf1vvZejTjEtKxJcCAIAgPKqqWUdM59U4NY0FznONgAN5JVVOnKpJQgsW8keN4EBgNA7OFeysxNpbRRnapIXCxldwqJRy+g0/a5X6PoXREbKG1PfN5vh2L34kSpU2uRflnS0EAQBAEAQBAEBS8dy7LhWIPrMqtBc87VRS32Wz83x8GTd+53HXU4rSmiqV9Twluksnw+V2eBXCbizJwPGosdo+soCdCWvY4bL43jQskadWuB4e665xeWVa0qfTqrB+T7V/OZMjJSWKJFRSoIAgCAIAgI+twOmrz+3U8Mn242O/UKRSvLil/bqSXJtFLinmiLlyFh0vtUcPk3Z/Sylx01fxyqy9fU8+nHgIsg4dF7NHF5gu/Uley01fvOrL0H048CSosApaA/sVNAw82xsafeAolW9uav31JPm2eqKWSJJRioIAgCAIAgMTFcTiwigdNiTxHEwXLj+gG8k8ANSrtC3qV6ip0li2eNpLFkPh2CyZvqGz5iY6OiaQ6GkcLOkI3SVI5cRF+LkuiaI0LCyjty3zfXw7F89ZEqVHLkX1Z0tBAEAQBAEAQBAEAQFZzFlMV9X6Tg0no1aLesaLtlA+RUM+W22l/abpY6WUW7s6N1T+nVWK812rgVRk4vFEXQZjMVaKbMkfo1UdGgm8U1uMEm519OwbOF7WK0HSega9pjOHShx61zXut3IlQqqRYFgS6EAQBAEAQBAEAQBAEAQBAEBB4xmRtHVdRhzHVNYRdsEe8d8r/AGYmajtO8gVltHaGuL14pYQ/U/bj6cWi3OoomRguUnS1zarNb2zVDTeKJo9TT/y2n23/AOY7Xda1l0Cw0bQsobNNb+t9b/nDIiSm5ZluWQKQgCAIAgCAIAgCAIAgCAw8VwuHGKJ0WKRtkidva8XHiOR5EahAVOXL1bl7XLsnpVOP9mqH2e0a6QznfwAbJoAPaWA0hq9bXOModCXFZPmvjDvLsKriftBmuCoquprdumqf9zUDqnH7BPZkGm9pK0690Ld2u+UcY8VvXf1rvRIjUjInViS4EAQBAEAQBAEAQBAQ2LZnp8Ln6t7jJOfZghaZZXeDG6jxdYd6yFnoq6u3/Tju4vcv37sSiU4xzPCPDMQzH/GuNBTH5EbmvqHjXe8XZDwPZ2nd4W4aP1aoUcJ1unLh+Vd3X37uwjyrN5FowPAqfAKTq8JjDGk3cdS57vpPce053eSVsqSSwRZJJegIAgCAIAgCAIAgCAIAgCAIAgMTE8MhxalMeJxMljPyXtDh467j3oCsuyMcP/8AbFXNTgbon/tMI7g2Q7bR9l43bljbrRFpc76kFjxW5+WffiVxqSWR4OkxTDj+2UsNS36dNL1brczFNYX7g8rAXGqcc6NTukvdfBdVfijydnGKmH+Kw1VPbf1tNLb8cYcy3fdYirq3fwyipcmvfAuKtFnvT5xoKj91WU+vAysafcSCsfPRd5DOlLwb9CrbjxJCPFYJReKaIjue0/3Ud21ZZwfgyrFH0/E4Yx25Yx4vaP7rxW9V5QfgxiiPqM3UNN++rKcHl1rCfcDdSIaNvJ5Upf8AyzzbjxMZudKeoH+FtqKg/wCRTzPH49kMt33sp1LV2/nnDDm1+78ih1oo9BV4liH+raFsII0fVzNH/wBcO27yLmrLW+qbzrVO6K938FDr8EZDcnT4gb5irpXt4w0w9GjPc5wJlcPvhZ610HZW+9QxfGW/9vItSqyZYMFwKmwGn2MHhjibx2GgE97jvce8krLlskUAQBAEAQBAEAQBAEAQBAEAQBAEAQBAEAQBAa76Q/3bvArwHNuLf6xf4q8skeHhT/xDfEfqvQdC9G/7tngrB6bXG5eg/UAQBAEAQBAEAQBAEAQBAf/Z"/>
          <p:cNvSpPr/>
          <p:nvPr/>
        </p:nvSpPr>
        <p:spPr>
          <a:xfrm>
            <a:off x="187325" y="-1825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2200" y="1828800"/>
            <a:ext cx="2835275" cy="28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body" idx="4294967295"/>
          </p:nvPr>
        </p:nvSpPr>
        <p:spPr>
          <a:xfrm>
            <a:off x="-12700" y="1071563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1. Hard-working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	</a:t>
            </a:r>
            <a:r>
              <a:rPr lang="en-US" sz="2400"/>
              <a:t>- Preparing and renewing lessons every semester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	- Assessing ‘homework presents’ from students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	- Dealing with students’ complaints of all kinds               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b="1"/>
              <a:t>2. Humorous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b="1"/>
              <a:t>		</a:t>
            </a:r>
            <a:r>
              <a:rPr lang="en-US" sz="2400"/>
              <a:t>- Having fun with students; not being stressed out by them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		- Making personal life easier with laughter and smiles 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/>
              <a:t>		                    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b="1"/>
              <a:t> 3. Happy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	- Motivation and rewards from students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	- Encouragement and sharing from family</a:t>
            </a:r>
            <a:endParaRPr/>
          </a:p>
        </p:txBody>
      </p:sp>
      <p:pic>
        <p:nvPicPr>
          <p:cNvPr id="339" name="Google Shape;33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9775" y="3124200"/>
            <a:ext cx="784225" cy="97948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/>
        </p:nvSpPr>
        <p:spPr>
          <a:xfrm>
            <a:off x="1981200" y="4572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SAMPLE SELF-INTRODUCTION</a:t>
            </a:r>
            <a:endParaRPr/>
          </a:p>
        </p:txBody>
      </p:sp>
      <p:pic>
        <p:nvPicPr>
          <p:cNvPr id="341" name="Google Shape;341;p32" descr="http://4.bp.blogspot.com/-gauu7n8K5y0/UgWOkl3PPkI/AAAAAAAALZc/qO_40csrG0Q/s400/nclb-test-carto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9775" y="1222375"/>
            <a:ext cx="784225" cy="68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9300" y="5181600"/>
            <a:ext cx="777875" cy="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457200" y="850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/>
              <a:t>Check what you know</a:t>
            </a:r>
            <a:endParaRPr/>
          </a:p>
        </p:txBody>
      </p:sp>
      <p:sp>
        <p:nvSpPr>
          <p:cNvPr id="348" name="Google Shape;348;p33"/>
          <p:cNvSpPr txBox="1">
            <a:spLocks noGrp="1"/>
          </p:cNvSpPr>
          <p:nvPr>
            <p:ph type="body" idx="1"/>
          </p:nvPr>
        </p:nvSpPr>
        <p:spPr>
          <a:xfrm>
            <a:off x="188912" y="1524000"/>
            <a:ext cx="895508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AE2 Speaking course description?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What makes a good speaker?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3P Principle for effective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presentation</a:t>
            </a:r>
            <a:r>
              <a:rPr lang="en-US"/>
              <a:t>?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4C Principle for a good speaker?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/>
        </p:nvSpPr>
        <p:spPr>
          <a:xfrm>
            <a:off x="76200" y="237123"/>
            <a:ext cx="8839200" cy="511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1: Plan a 2-minute self-introduction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individual presentation is scheduled in Week 2.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register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in-class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presentation in the link below. 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Your self-introduction must have 3 parts: Introduction, Body, and Conclusion (as in the sample script above).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It is about ONE TOPIC/ASPECT (name, hobby, or future plan, etc.) that makes you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special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unique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world. It is NOT incoherent details about your background (age, major, family members, hobbies, and future plans). 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The script/outline and video of your presentation is submitted to the link.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Your first effort counts for your 30% of class participation, so please take good care. </a:t>
            </a:r>
            <a:endParaRPr/>
          </a:p>
        </p:txBody>
      </p:sp>
      <p:sp>
        <p:nvSpPr>
          <p:cNvPr id="355" name="Google Shape;355;p34"/>
          <p:cNvSpPr txBox="1"/>
          <p:nvPr/>
        </p:nvSpPr>
        <p:spPr>
          <a:xfrm>
            <a:off x="228600" y="6040390"/>
            <a:ext cx="8534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https://drive.google.com/file/d/1ShJHEI-zN9kIENiH9eTTqpmly1ost1TS/view?usp=sharing</a:t>
            </a:r>
            <a:endParaRPr/>
          </a:p>
        </p:txBody>
      </p:sp>
      <p:sp>
        <p:nvSpPr>
          <p:cNvPr id="356" name="Google Shape;356;p34"/>
          <p:cNvSpPr txBox="1"/>
          <p:nvPr/>
        </p:nvSpPr>
        <p:spPr>
          <a:xfrm>
            <a:off x="228600" y="5671058"/>
            <a:ext cx="64595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You can make your video with subtitle like this: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Links to submit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Self-introduction script + video:</a:t>
            </a:r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1"/>
          </p:nvPr>
        </p:nvSpPr>
        <p:spPr>
          <a:xfrm>
            <a:off x="457200" y="1623218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 dirty="0"/>
              <a:t>Group 24</a:t>
            </a:r>
            <a:r>
              <a:rPr lang="en-US" dirty="0"/>
              <a:t>: </a:t>
            </a:r>
            <a:endParaRPr dirty="0"/>
          </a:p>
        </p:txBody>
      </p:sp>
      <p:sp>
        <p:nvSpPr>
          <p:cNvPr id="364" name="Google Shape;364;p35"/>
          <p:cNvSpPr txBox="1"/>
          <p:nvPr/>
        </p:nvSpPr>
        <p:spPr>
          <a:xfrm>
            <a:off x="517041" y="5562600"/>
            <a:ext cx="7395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Deadline: End of Friday next week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0862A-C37D-D695-F1AC-CEC975B26011}"/>
              </a:ext>
            </a:extLst>
          </p:cNvPr>
          <p:cNvSpPr txBox="1"/>
          <p:nvPr/>
        </p:nvSpPr>
        <p:spPr>
          <a:xfrm>
            <a:off x="1066800" y="230901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drive.google.com</a:t>
            </a:r>
            <a:r>
              <a:rPr lang="en-US" dirty="0"/>
              <a:t>/drive/folders/</a:t>
            </a:r>
            <a:r>
              <a:rPr lang="en-US" dirty="0" err="1"/>
              <a:t>1sZTo1LYU0lG_r_Mzqe_29Ki-9xSfFcEh?usp</a:t>
            </a:r>
            <a:r>
              <a:rPr lang="en-US" dirty="0"/>
              <a:t>=sharing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/>
        </p:nvSpPr>
        <p:spPr>
          <a:xfrm>
            <a:off x="2667000" y="228600"/>
            <a:ext cx="3962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Your first try</a:t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299" y="1136310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48942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94" y="3501997"/>
            <a:ext cx="402393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8975" y="1034964"/>
            <a:ext cx="1445175" cy="21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/>
        </p:nvSpPr>
        <p:spPr>
          <a:xfrm>
            <a:off x="228600" y="152400"/>
            <a:ext cx="8686800" cy="609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DORAEMON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Introduction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a KFC friend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Body: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Kind-hearted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Be always ready to help anyone without asking for returns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Whenever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Nobita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gets bullied, I'm always by his side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Always facilitate </a:t>
            </a:r>
            <a:r>
              <a:rPr lang="en-US" sz="20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Nobita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fulfill his wishes with future technologies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Friendly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I can make friends easily with anyone I met (example)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 Caring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Though just being a robot, I'm a good listener who always listens to your problems and gives you the best advice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Conclusion</a:t>
            </a:r>
            <a:r>
              <a:rPr lang="en-US" sz="20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restatement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/>
          <p:nvPr/>
        </p:nvSpPr>
        <p:spPr>
          <a:xfrm>
            <a:off x="1524000" y="2844225"/>
            <a:ext cx="6858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Thank you and see you next time ☺ </a:t>
            </a:r>
            <a:endParaRPr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xfrm>
            <a:off x="447675" y="1600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Week 2</a:t>
            </a:r>
            <a:endParaRPr/>
          </a:p>
        </p:txBody>
      </p:sp>
      <p:sp>
        <p:nvSpPr>
          <p:cNvPr id="391" name="Google Shape;391;p39"/>
          <p:cNvSpPr txBox="1">
            <a:spLocks noGrp="1"/>
          </p:cNvSpPr>
          <p:nvPr>
            <p:ph type="body" idx="1"/>
          </p:nvPr>
        </p:nvSpPr>
        <p:spPr>
          <a:xfrm>
            <a:off x="447675" y="3276600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 b="1"/>
              <a:t>Self-introduction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Resources</a:t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304800" y="1143000"/>
            <a:ext cx="8534400" cy="483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a. Textbook: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Lowe, S, &amp; Pile, L. (2010).</a:t>
            </a:r>
            <a:r>
              <a:rPr lang="en-US" sz="24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Presenting. </a:t>
            </a: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Cengage Learning</a:t>
            </a:r>
            <a:r>
              <a:rPr lang="en-US" sz="24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b. Additional materials (AM):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Jeremy Comfort (1997). </a:t>
            </a:r>
            <a:r>
              <a:rPr lang="en-US" sz="24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Effective Presentations</a:t>
            </a: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Oxford University Press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Stephen Lucas (2014). </a:t>
            </a:r>
            <a:r>
              <a:rPr lang="en-US" sz="24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Art of Public Speaking (12</a:t>
            </a:r>
            <a:r>
              <a:rPr lang="en-US" sz="2400" b="0" i="1" u="none" strike="noStrike" cap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</a:t>
            </a:r>
            <a:r>
              <a:rPr lang="en-US" sz="24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edition)</a:t>
            </a: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McGraw-Hill Education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c. Reference book: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Harrington, D. &amp; Lebeau, C. (2009). </a:t>
            </a:r>
            <a:r>
              <a:rPr lang="en-US" sz="24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Speaking of Speech</a:t>
            </a:r>
            <a:r>
              <a:rPr lang="en-US"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Macmillan</a:t>
            </a:r>
            <a:endParaRPr/>
          </a:p>
        </p:txBody>
      </p:sp>
    </p:spTree>
  </p:cSld>
  <p:clrMapOvr>
    <a:masterClrMapping/>
  </p:clrMapOvr>
  <p:transition spd="slow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Specific sessions</a:t>
            </a:r>
            <a:endParaRPr/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184275"/>
            <a:ext cx="7304088" cy="545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066800"/>
            <a:ext cx="7183438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sessions</a:t>
            </a:r>
            <a:endParaRPr/>
          </a:p>
        </p:txBody>
      </p:sp>
    </p:spTree>
  </p:cSld>
  <p:clrMapOvr>
    <a:masterClrMapping/>
  </p:clrMapOvr>
  <p:transition spd="slow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sessions</a:t>
            </a:r>
            <a:endParaRPr/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100" y="1295400"/>
            <a:ext cx="85598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48" name="Google Shape;148;p8"/>
          <p:cNvSpPr txBox="1"/>
          <p:nvPr/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sessions</a:t>
            </a: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738" y="1143000"/>
            <a:ext cx="8010525" cy="551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55" name="Google Shape;155;p9"/>
          <p:cNvSpPr txBox="1"/>
          <p:nvPr/>
        </p:nvSpPr>
        <p:spPr>
          <a:xfrm>
            <a:off x="457200" y="152400"/>
            <a:ext cx="822960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sessions</a:t>
            </a:r>
            <a:endParaRPr/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4350" y="933450"/>
            <a:ext cx="5624513" cy="398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00" y="4876800"/>
            <a:ext cx="5656263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1597</Words>
  <Application>Microsoft Office PowerPoint</Application>
  <PresentationFormat>On-screen Show (4:3)</PresentationFormat>
  <Paragraphs>221</Paragraphs>
  <Slides>39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Trebuchet MS</vt:lpstr>
      <vt:lpstr>Calibri</vt:lpstr>
      <vt:lpstr>Tahoma</vt:lpstr>
      <vt:lpstr>Times New Roman</vt:lpstr>
      <vt:lpstr>Noto Sans Symbols</vt:lpstr>
      <vt:lpstr>Office Theme</vt:lpstr>
      <vt:lpstr>MS_ClipArt_Gallery.2</vt:lpstr>
      <vt:lpstr>Microsoft Excel Chart</vt:lpstr>
      <vt:lpstr>PowerPoint Presentation</vt:lpstr>
      <vt:lpstr>INTRODUCTION TO SPEAKING AE2 </vt:lpstr>
      <vt:lpstr>INTRODUCTION TO AE2 SPEAKING (cont’d)</vt:lpstr>
      <vt:lpstr>Resources</vt:lpstr>
      <vt:lpstr>Specific sessions</vt:lpstr>
      <vt:lpstr>PowerPoint Presentation</vt:lpstr>
      <vt:lpstr>PowerPoint Presentation</vt:lpstr>
      <vt:lpstr>PowerPoint Presentation</vt:lpstr>
      <vt:lpstr>PowerPoint Presentation</vt:lpstr>
      <vt:lpstr>ASSESSMENT</vt:lpstr>
      <vt:lpstr>LESSON 1 </vt:lpstr>
      <vt:lpstr>Some different types of oral communication </vt:lpstr>
      <vt:lpstr>PowerPoint Presentation</vt:lpstr>
      <vt:lpstr>PowerPoint Presentation</vt:lpstr>
      <vt:lpstr>PowerPoint Presentation</vt:lpstr>
      <vt:lpstr>What makes a good speaker?</vt:lpstr>
      <vt:lpstr>“You can have brilliant ideas, but if you can’t get them across, your ideas won’t get you anywhere.”                                Lee Iacocca</vt:lpstr>
      <vt:lpstr>What &amp; How: which is more important?</vt:lpstr>
      <vt:lpstr>The 3Ps for effective communication</vt:lpstr>
      <vt:lpstr>The 4Cs for a good speaker</vt:lpstr>
      <vt:lpstr>Care about your  audience</vt:lpstr>
      <vt:lpstr>Clarify your message</vt:lpstr>
      <vt:lpstr>Cut the unnecessary</vt:lpstr>
      <vt:lpstr>Control your timing</vt:lpstr>
      <vt:lpstr>The 4Cs = K.I.S.S</vt:lpstr>
      <vt:lpstr>PowerPoint Presentation</vt:lpstr>
      <vt:lpstr>ACTIVITY TIME: Watch a sample self-introduction</vt:lpstr>
      <vt:lpstr>Introduction</vt:lpstr>
      <vt:lpstr>Body</vt:lpstr>
      <vt:lpstr>Conclusion</vt:lpstr>
      <vt:lpstr>PowerPoint Presentation</vt:lpstr>
      <vt:lpstr>PowerPoint Presentation</vt:lpstr>
      <vt:lpstr>Check what you know</vt:lpstr>
      <vt:lpstr>PowerPoint Presentation</vt:lpstr>
      <vt:lpstr>Links to submit Self-introduction script + video:</vt:lpstr>
      <vt:lpstr>PowerPoint Presentation</vt:lpstr>
      <vt:lpstr>PowerPoint Presentation</vt:lpstr>
      <vt:lpstr>PowerPoint Presentation</vt:lpstr>
      <vt:lpstr>Week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</dc:creator>
  <cp:lastModifiedBy>DO MINH DUY</cp:lastModifiedBy>
  <cp:revision>1</cp:revision>
  <dcterms:created xsi:type="dcterms:W3CDTF">2004-08-04T10:22:04Z</dcterms:created>
  <dcterms:modified xsi:type="dcterms:W3CDTF">2023-09-20T14:21:53Z</dcterms:modified>
</cp:coreProperties>
</file>